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2" r:id="rId9"/>
    <p:sldId id="272" r:id="rId10"/>
    <p:sldId id="264" r:id="rId11"/>
    <p:sldId id="265" r:id="rId12"/>
    <p:sldId id="273" r:id="rId13"/>
    <p:sldId id="266" r:id="rId14"/>
    <p:sldId id="267" r:id="rId15"/>
  </p:sldIdLst>
  <p:sldSz cx="12192000" cy="6858000"/>
  <p:notesSz cx="6858000" cy="9144000"/>
  <p:embeddedFontLst>
    <p:embeddedFont>
      <p:font typeface="Noto Sans KR" panose="020B0200000000000000" pitchFamily="50" charset="-127"/>
      <p:regular r:id="rId17"/>
      <p:bold r:id="rId18"/>
    </p:embeddedFont>
    <p:embeddedFont>
      <p:font typeface="Orbitron" panose="020B0600000101010101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13521E-78E1-4908-AD80-4EE95D5AF388}">
  <a:tblStyle styleId="{E213521E-78E1-4908-AD80-4EE95D5AF38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700" y="4539555"/>
            <a:ext cx="17049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7925" y="4539555"/>
            <a:ext cx="18573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5143500" y="2977455"/>
            <a:ext cx="19050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1394519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HYBRID FLIGHT EVALUATION PLATFORM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95275" y="1794569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AI-CheckEval Pro v0.97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95275" y="3301305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4ADE80"/>
                </a:solidFill>
                <a:latin typeface="Orbitron"/>
                <a:ea typeface="Orbitron"/>
                <a:cs typeface="Orbitron"/>
                <a:sym typeface="Orbitron"/>
              </a:rPr>
              <a:t>HEALTHY FLIGHTS!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467225" y="4739580"/>
            <a:ext cx="9239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TEAM CAPTAIN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467225" y="4930080"/>
            <a:ext cx="9239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User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6648450" y="4739580"/>
            <a:ext cx="10763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TEAM CO-PILOT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648450" y="4930080"/>
            <a:ext cx="10763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AI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09850"/>
            <a:ext cx="3554908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158" y="2609850"/>
            <a:ext cx="3367682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5591" y="2609850"/>
            <a:ext cx="3554908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20354" y="30384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5975" y="3038475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4445" y="30384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Tactical Performance Metrics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1153804" y="3762375"/>
            <a:ext cx="239029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Offensive Index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866775" y="4238625"/>
            <a:ext cx="296435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적기의 후방(6시 방향) 점유 비중 및 유효 사격 범위 내 조준 유지 시간 분석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5065871" y="3762375"/>
            <a:ext cx="206025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Energy State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4707433" y="4238625"/>
            <a:ext cx="2777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기동 중 속도와 고도를 교환하는 에너지 관리 능력의 최적화 수준 평가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8682900" y="3762375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Defensive Skill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8360866" y="4238625"/>
            <a:ext cx="296435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적기의 추적을 회피하고 역전(Overshoot)을 유도하는 방어 기동의 정밀도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876550"/>
            <a:ext cx="52863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571500" y="2824162"/>
            <a:ext cx="528637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4ADE80"/>
                </a:solidFill>
                <a:latin typeface="Orbitron"/>
                <a:ea typeface="Orbitron"/>
                <a:cs typeface="Orbitron"/>
                <a:sym typeface="Orbitron"/>
              </a:rPr>
              <a:t>84.2%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Situational Advantage Score</a:t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571500" y="4443412"/>
            <a:ext cx="52863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Average Offensive Advantage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6677025" y="3219450"/>
            <a:ext cx="483060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Tactical Mastership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6677025" y="3695700"/>
            <a:ext cx="46005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AI 엔진은 조종사가 교전 시간의 84.2% 동안 유리한 전술적 포지션을 유지했음을 분석했습니다. 이는 단순한 비행 실력을 넘어 공중 교전의 '기하학적 우위'를 선점하는 전술적 지능이 매우 높음을 시사합니다.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038350"/>
            <a:ext cx="54292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038350"/>
            <a:ext cx="54292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3687" y="2333625"/>
            <a:ext cx="7143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5" y="234315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/>
          <p:nvPr/>
        </p:nvSpPr>
        <p:spPr>
          <a:xfrm>
            <a:off x="666750" y="476250"/>
            <a:ext cx="115252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E0E1DD"/>
                </a:solidFill>
                <a:latin typeface="Orbitron"/>
                <a:ea typeface="Orbitron"/>
                <a:cs typeface="Orbitron"/>
                <a:sym typeface="Orbitron"/>
              </a:rPr>
              <a:t>Roadmap: Scaling to ACM</a:t>
            </a:r>
            <a:endParaRPr/>
          </a:p>
        </p:txBody>
      </p:sp>
      <p:sp>
        <p:nvSpPr>
          <p:cNvPr id="298" name="Google Shape;298;p23"/>
          <p:cNvSpPr/>
          <p:nvPr/>
        </p:nvSpPr>
        <p:spPr>
          <a:xfrm>
            <a:off x="476250" y="476250"/>
            <a:ext cx="47625" cy="4286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>
            <a:off x="476250" y="5143500"/>
            <a:ext cx="11239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1DD"/>
                </a:solidFill>
                <a:latin typeface="Noto Sans KR"/>
                <a:ea typeface="Noto Sans KR"/>
                <a:cs typeface="Noto Sans KR"/>
                <a:sym typeface="Noto Sans KR"/>
              </a:rPr>
              <a:t>"단순한 조종사 평가를 넘어, 전술적 마스터를 육성하는 플랫폼으로 진화합니다."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650557" y="3095625"/>
            <a:ext cx="508063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1 : 1 BFM</a:t>
            </a:r>
            <a:endParaRPr/>
          </a:p>
        </p:txBody>
      </p:sp>
      <p:pic>
        <p:nvPicPr>
          <p:cNvPr id="301" name="Google Shape;301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7437" y="3543300"/>
            <a:ext cx="16668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/>
        </p:nvSpPr>
        <p:spPr>
          <a:xfrm>
            <a:off x="771525" y="4124325"/>
            <a:ext cx="4838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A2AAB2"/>
                </a:solidFill>
                <a:latin typeface="Noto Sans KR"/>
                <a:ea typeface="Noto Sans KR"/>
                <a:cs typeface="Noto Sans KR"/>
                <a:sym typeface="Noto Sans KR"/>
              </a:rPr>
              <a:t>단일 기체 간의 기본 기동 및 전술 평가 시스템 안정화 완료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6470808" y="3105150"/>
            <a:ext cx="506063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778DA9"/>
                </a:solidFill>
                <a:latin typeface="Orbitron"/>
                <a:ea typeface="Orbitron"/>
                <a:cs typeface="Orbitron"/>
                <a:sym typeface="Orbitron"/>
              </a:rPr>
              <a:t>2:1 / N:N ACM</a:t>
            </a:r>
            <a:endParaRPr/>
          </a:p>
        </p:txBody>
      </p:sp>
      <p:pic>
        <p:nvPicPr>
          <p:cNvPr id="304" name="Google Shape;304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58150" y="3552825"/>
            <a:ext cx="188595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/>
          <p:nvPr/>
        </p:nvSpPr>
        <p:spPr>
          <a:xfrm>
            <a:off x="6591300" y="4114800"/>
            <a:ext cx="48196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A2AAB2"/>
                </a:solidFill>
                <a:latin typeface="Noto Sans KR"/>
                <a:ea typeface="Noto Sans KR"/>
                <a:cs typeface="Noto Sans KR"/>
                <a:sym typeface="Noto Sans KR"/>
              </a:rPr>
              <a:t>편대 비행 협력 및 다수기 복합 전술 평가 엔진 확장 연구 진행 중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571500" y="3500437"/>
            <a:ext cx="11049000" cy="381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2114550" y="373856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0D1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5981700" y="373856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0D1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9848850" y="373856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415A77"/>
          </a:solidFill>
          <a:ln w="38100" cap="flat" cmpd="sng">
            <a:solidFill>
              <a:srgbClr val="0D1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Scaling to Multi-Agent Systems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488632" y="3119437"/>
            <a:ext cx="348043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ADE80"/>
                </a:solidFill>
                <a:latin typeface="Orbitron"/>
                <a:ea typeface="Orbitron"/>
                <a:cs typeface="Orbitron"/>
                <a:sym typeface="Orbitron"/>
              </a:rPr>
              <a:t>v0.97 - Current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571500" y="4157662"/>
            <a:ext cx="331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BFM 1:1 Implementation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571500" y="4500562"/>
            <a:ext cx="3314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단일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기동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및 1:1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교전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평가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엔진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설계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완료</a:t>
            </a:r>
            <a:endParaRPr dirty="0"/>
          </a:p>
        </p:txBody>
      </p:sp>
      <p:sp>
        <p:nvSpPr>
          <p:cNvPr id="249" name="Google Shape;249;p23"/>
          <p:cNvSpPr txBox="1"/>
          <p:nvPr/>
        </p:nvSpPr>
        <p:spPr>
          <a:xfrm>
            <a:off x="4355782" y="3119437"/>
            <a:ext cx="348043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v1.0 - Next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4438650" y="4157662"/>
            <a:ext cx="331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2:1 / Team Combat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4438650" y="4500562"/>
            <a:ext cx="331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편대 비행 협력 및 윙맨 전술 평가 로직 추가 개발 중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8222932" y="3119437"/>
            <a:ext cx="348043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94A3B8"/>
                </a:solidFill>
                <a:latin typeface="Orbitron"/>
                <a:ea typeface="Orbitron"/>
                <a:cs typeface="Orbitron"/>
                <a:sym typeface="Orbitron"/>
              </a:rPr>
              <a:t>v2.0 - Vision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8305800" y="4157662"/>
            <a:ext cx="331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N:N ACM Engine</a:t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8305800" y="4500562"/>
            <a:ext cx="3314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전장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상황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인지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다수기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복합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전술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평가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체계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구축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2635567" y="1847850"/>
            <a:ext cx="69208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Healthy Flights!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2890837" y="2971800"/>
            <a:ext cx="64103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교관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과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AI의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정밀함이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결합된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최고의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비행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훈련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파트너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AI-</a:t>
            </a:r>
            <a:r>
              <a:rPr lang="en-US" sz="18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CheckEval</a:t>
            </a:r>
            <a:r>
              <a:rPr lang="en-US" sz="18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Pro v0.97</a:t>
            </a:r>
            <a:endParaRPr dirty="0"/>
          </a:p>
        </p:txBody>
      </p:sp>
      <p:sp>
        <p:nvSpPr>
          <p:cNvPr id="262" name="Google Shape;262;p24"/>
          <p:cNvSpPr txBox="1"/>
          <p:nvPr/>
        </p:nvSpPr>
        <p:spPr>
          <a:xfrm>
            <a:off x="4214812" y="4324350"/>
            <a:ext cx="3762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CO-DEVELOPED BY: CAPTAIN &amp; AI CO-PILOT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4214812" y="4667250"/>
            <a:ext cx="37623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www.metaPilots.kr | admin@metaPilots.kr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95275" y="2066032"/>
            <a:ext cx="116014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PART 01.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95275" y="3209032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UI Reconstruction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71500" y="4391917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ANALYTICS &amp; DEBRIEFING DASHBOARD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833562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2347912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8887" y="2862262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3175" y="337661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0312" y="3890962"/>
            <a:ext cx="285750" cy="22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15"/>
          <p:cNvGraphicFramePr/>
          <p:nvPr/>
        </p:nvGraphicFramePr>
        <p:xfrm>
          <a:off x="5200650" y="2767012"/>
          <a:ext cx="651510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E0E1DD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Menu Item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E0E1DD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Core Functionality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Dashboard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종합 평가 현황 및 최근 훈련 요약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3D Debrief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훈련생 궤적 상세 입체 분석 및 재생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Rule Editor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ACS 및 ROE 기반 동적 규칙 설정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Statistics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비행 시간 및 성적 추이 데이터 시각화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4" name="Google Shape;124;p15"/>
          <p:cNvSpPr txBox="1"/>
          <p:nvPr/>
        </p:nvSpPr>
        <p:spPr>
          <a:xfrm>
            <a:off x="666750" y="476250"/>
            <a:ext cx="115252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E0E1DD"/>
                </a:solidFill>
                <a:latin typeface="Orbitron"/>
                <a:ea typeface="Orbitron"/>
                <a:cs typeface="Orbitron"/>
                <a:sym typeface="Orbitron"/>
              </a:rPr>
              <a:t>Unified Navigation Architecture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476250" y="476250"/>
            <a:ext cx="47625" cy="4286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5200650" y="1643062"/>
            <a:ext cx="684085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일관된 사용자 경험(UX) 보장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200650" y="2119312"/>
            <a:ext cx="651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A2AAB2"/>
                </a:solidFill>
                <a:latin typeface="Noto Sans KR"/>
                <a:ea typeface="Noto Sans KR"/>
                <a:cs typeface="Noto Sans KR"/>
                <a:sym typeface="Noto Sans KR"/>
              </a:rPr>
              <a:t>복잡한 데이터 분석 도구를 누구나 쉽게 다룰 수 있도록 측면 내비게이션 바와 상단 상태 바를 고정하여 빠른 작업 전환을 지원합니다.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5200650" y="3562350"/>
            <a:ext cx="1908125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7108775" y="3562350"/>
            <a:ext cx="4606974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5200650" y="3952875"/>
            <a:ext cx="1908125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7108775" y="3952875"/>
            <a:ext cx="4606974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5200650" y="4343400"/>
            <a:ext cx="1908125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7108775" y="4343400"/>
            <a:ext cx="4606974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200650" y="4733925"/>
            <a:ext cx="1908125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7108775" y="4733925"/>
            <a:ext cx="4606974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6250" y="1643062"/>
            <a:ext cx="43434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66977E7-F656-F7F2-4C69-4CBFA00A0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676" y="1947862"/>
            <a:ext cx="4019757" cy="3854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143125"/>
            <a:ext cx="528637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314700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86175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57650"/>
            <a:ext cx="13335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Integrated Analytics Dashboard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71500" y="2047875"/>
            <a:ext cx="55506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Unified Command Center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571500" y="2524125"/>
            <a:ext cx="5286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제안된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UI는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altLang="ko-KR" sz="12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표준</a:t>
            </a:r>
            <a:r>
              <a:rPr lang="en-US" altLang="ko-KR" sz="12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(ACS)  </a:t>
            </a:r>
            <a:r>
              <a:rPr lang="ko-KR" altLang="en-US" sz="12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및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교전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수칙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(ROE)을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기반으로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훈련생의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비행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로그를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다각도로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분석하여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단일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화면에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통합합니다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71500" y="3267075"/>
            <a:ext cx="5286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62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Master List View:</a:t>
            </a:r>
            <a:r>
              <a:rPr lang="en-US" sz="1200" b="0" i="0" u="none" strike="noStrike" cap="none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전체 훈련생 성적 실시간 모니터링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71500" y="3638550"/>
            <a:ext cx="5286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62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3D Trajectory Plot:</a:t>
            </a:r>
            <a:r>
              <a:rPr lang="en-US" sz="12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교관과</a:t>
            </a:r>
            <a:r>
              <a:rPr lang="en-US" sz="12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훈련생</a:t>
            </a:r>
            <a:r>
              <a:rPr lang="en-US" sz="12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궤적</a:t>
            </a:r>
            <a:r>
              <a:rPr lang="en-US" sz="1200" b="0" i="0" u="none" strike="noStrike" cap="none" dirty="0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1:1 </a:t>
            </a:r>
            <a:r>
              <a:rPr lang="en-US" sz="1200" b="0" i="0" u="none" strike="noStrike" cap="none" dirty="0" err="1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비교</a:t>
            </a:r>
            <a:endParaRPr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571500" y="4010025"/>
            <a:ext cx="5286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62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AI Scoring Insight:</a:t>
            </a:r>
            <a:r>
              <a:rPr lang="en-US" sz="1200" b="0" i="0" u="none" strike="noStrike" cap="none">
                <a:solidFill>
                  <a:srgbClr val="E2E8F0"/>
                </a:solidFill>
                <a:latin typeface="Noto Sans KR"/>
                <a:ea typeface="Noto Sans KR"/>
                <a:cs typeface="Noto Sans KR"/>
                <a:sym typeface="Noto Sans KR"/>
              </a:rPr>
              <a:t> 정성적 조종 안정성 정량화</a:t>
            </a:r>
            <a:endParaRPr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0CCA2E-1E8C-594B-8B2D-D3D1D4EB3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996" y="2214562"/>
            <a:ext cx="5214938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76550"/>
            <a:ext cx="528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876550"/>
            <a:ext cx="52863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Master-Detail Interaction Design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914400" y="3219450"/>
            <a:ext cx="483060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The Master Table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914400" y="3695700"/>
            <a:ext cx="46005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수집된 모든 비행 로그는 중앙 테이블에 정렬됩니다. Mission ID, 훈련생 성명, 기동 종류, 종합 점수를 한눈에 파악할 수 있으며, 특정 행을 클릭하면 하단 워크스페이스가 즉각 업데이트됩니다.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677025" y="3219450"/>
            <a:ext cx="483060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Detailed Analytics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6677025" y="3695700"/>
            <a:ext cx="46005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선택된 훈련생의 상세 데이터가 로드됩니다. AI 기반 조종 안정성(Stability), DTW 기반 궤적 정확도(Geometry), 그리고 규정 위반(Rules) 여부가 각각의 시각화 위젯으로 표시됩니다.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571500" y="2724150"/>
            <a:ext cx="11049000" cy="2266950"/>
          </a:xfrm>
          <a:prstGeom prst="roundRect">
            <a:avLst>
              <a:gd name="adj" fmla="val 0"/>
            </a:avLst>
          </a:prstGeom>
          <a:solidFill>
            <a:srgbClr val="0F172A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p17"/>
          <p:cNvGraphicFramePr/>
          <p:nvPr>
            <p:extLst>
              <p:ext uri="{D42A27DB-BD31-4B8C-83A1-F6EECF244321}">
                <p14:modId xmlns:p14="http://schemas.microsoft.com/office/powerpoint/2010/main" val="185224590"/>
              </p:ext>
            </p:extLst>
          </p:nvPr>
        </p:nvGraphicFramePr>
        <p:xfrm>
          <a:off x="571500" y="2724150"/>
          <a:ext cx="11049000" cy="2266925"/>
        </p:xfrm>
        <a:graphic>
          <a:graphicData uri="http://schemas.openxmlformats.org/drawingml/2006/table">
            <a:tbl>
              <a:tblPr firstRow="1" bandRow="1">
                <a:noFill/>
                <a:tableStyleId>{E213521E-78E1-4908-AD80-4EE95D5AF388}</a:tableStyleId>
              </a:tblPr>
              <a:tblGrid>
                <a:gridCol w="9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ID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Name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Mission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Date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Final Score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AI Insight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E2E8F0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Status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C171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 err="1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김진수</a:t>
                      </a: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(Trainee)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Traffic Pattern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2025-05-20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95.6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Stable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4ADE80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PASS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C172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 err="1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이서연</a:t>
                      </a: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(Trainee)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Steep Turn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2025-05-20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C5A059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89.3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Fair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C5A059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REVIEW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C173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박준형 (Trainee)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Stall Recovery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2025-05-19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F8717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72.6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94A3B8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Unstable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 dirty="0">
                          <a:solidFill>
                            <a:srgbClr val="F8717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FAIL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5351" y="3405187"/>
            <a:ext cx="619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5351" y="3993520"/>
            <a:ext cx="6286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4875" y="4572012"/>
            <a:ext cx="600075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809625" y="571500"/>
            <a:ext cx="1135141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Training Report Master List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71500" y="571500"/>
            <a:ext cx="571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71500" y="3248025"/>
            <a:ext cx="957113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1528613" y="3248025"/>
            <a:ext cx="1955452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3484066" y="3248025"/>
            <a:ext cx="1859607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5343673" y="3248025"/>
            <a:ext cx="1504057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6847730" y="3248025"/>
            <a:ext cx="1886991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8734722" y="3248025"/>
            <a:ext cx="1572517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10307240" y="3248025"/>
            <a:ext cx="1313259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571500" y="3833812"/>
            <a:ext cx="95711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1528613" y="3833812"/>
            <a:ext cx="195545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3484066" y="3833812"/>
            <a:ext cx="18596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343673" y="3833812"/>
            <a:ext cx="150405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6847730" y="3833812"/>
            <a:ext cx="188699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8734722" y="3833812"/>
            <a:ext cx="157251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10307240" y="3833812"/>
            <a:ext cx="13132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571500" y="4405312"/>
            <a:ext cx="95711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1528613" y="4405312"/>
            <a:ext cx="195545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484066" y="4405312"/>
            <a:ext cx="18596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5343673" y="4405312"/>
            <a:ext cx="150405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847730" y="4405312"/>
            <a:ext cx="188699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8734722" y="4405312"/>
            <a:ext cx="157251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10307240" y="4405312"/>
            <a:ext cx="13132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571500" y="4976812"/>
            <a:ext cx="95711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528613" y="4976812"/>
            <a:ext cx="1955452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3484066" y="4976812"/>
            <a:ext cx="18596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5343673" y="4976812"/>
            <a:ext cx="150405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6847730" y="4976812"/>
            <a:ext cx="188699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8734722" y="4976812"/>
            <a:ext cx="157251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10307240" y="4976812"/>
            <a:ext cx="13132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119312"/>
            <a:ext cx="542925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771525" y="3367087"/>
            <a:ext cx="483870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525" y="2414587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9175" y="2643187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666750" y="476250"/>
            <a:ext cx="115252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E0E1DD"/>
                </a:solidFill>
                <a:latin typeface="Orbitron"/>
                <a:ea typeface="Orbitron"/>
                <a:cs typeface="Orbitron"/>
                <a:sym typeface="Orbitron"/>
              </a:rPr>
              <a:t>Detail Workspace: Unified Analytics</a:t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476250" y="476250"/>
            <a:ext cx="47625" cy="4286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1724025" y="2533650"/>
            <a:ext cx="274034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김진수</a:t>
            </a:r>
            <a:r>
              <a:rPr lang="en-US" sz="1950" b="1" i="0" u="none" strike="noStrike" cap="none" dirty="0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 (Trainee)</a:t>
            </a:r>
            <a:endParaRPr dirty="0"/>
          </a:p>
        </p:txBody>
      </p:sp>
      <p:sp>
        <p:nvSpPr>
          <p:cNvPr id="195" name="Google Shape;195;p17"/>
          <p:cNvSpPr txBox="1"/>
          <p:nvPr/>
        </p:nvSpPr>
        <p:spPr>
          <a:xfrm>
            <a:off x="1724025" y="2867025"/>
            <a:ext cx="26098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ID: C171 | LEVEL: INTERMEDIATE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6FE4E37-0C1A-4DDE-06B4-2E467B07E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775" y="2150262"/>
            <a:ext cx="5126568" cy="28472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1D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295275" y="2066032"/>
            <a:ext cx="116014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E2E8F0"/>
                </a:solidFill>
                <a:latin typeface="Orbitron"/>
                <a:ea typeface="Orbitron"/>
                <a:cs typeface="Orbitron"/>
                <a:sym typeface="Orbitron"/>
              </a:rPr>
              <a:t>PART 02.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295275" y="3209032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BFM 1:1 Implementation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571500" y="4391917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BASIC FIGHTER MANEUVERS EVALUATION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2" name="Google Shape;262;p21"/>
          <p:cNvGraphicFramePr/>
          <p:nvPr/>
        </p:nvGraphicFramePr>
        <p:xfrm>
          <a:off x="6286500" y="2595562"/>
          <a:ext cx="542925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E0E1DD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Metric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E0E1DD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Description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Offensive Index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적기의 후방(6시 방향)을 점유한 시간 비중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Energy Retention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기동 중 속도와 고도의 최적 밸런스 유지력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Firing Window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유효 사거리 및 각도 내 조준 유지 지속성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Angle of Attack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A2AAB2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최적 선회력을 위한 AoA 관리 및 오버슛 방지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Google Shape;263;p21"/>
          <p:cNvSpPr txBox="1"/>
          <p:nvPr/>
        </p:nvSpPr>
        <p:spPr>
          <a:xfrm>
            <a:off x="666750" y="476250"/>
            <a:ext cx="115252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E0E1DD"/>
                </a:solidFill>
                <a:latin typeface="Orbitron"/>
                <a:ea typeface="Orbitron"/>
                <a:cs typeface="Orbitron"/>
                <a:sym typeface="Orbitron"/>
              </a:rPr>
              <a:t>BFM: Combat Geometry Analytics</a:t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476250" y="476250"/>
            <a:ext cx="47625" cy="4286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6286500" y="2119312"/>
            <a:ext cx="570071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C5A059"/>
                </a:solidFill>
                <a:latin typeface="Orbitron"/>
                <a:ea typeface="Orbitron"/>
                <a:cs typeface="Orbitron"/>
                <a:sym typeface="Orbitron"/>
              </a:rPr>
              <a:t>공중전 평가의 4대 핵심 지표</a:t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6286500" y="3390900"/>
            <a:ext cx="180975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8096250" y="3390900"/>
            <a:ext cx="361950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6286500" y="3781425"/>
            <a:ext cx="180975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8096250" y="3781425"/>
            <a:ext cx="361950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6286500" y="4171950"/>
            <a:ext cx="180975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8096250" y="4171950"/>
            <a:ext cx="361950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6286500" y="4562475"/>
            <a:ext cx="180975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8096250" y="4562475"/>
            <a:ext cx="3619500" cy="9525"/>
          </a:xfrm>
          <a:prstGeom prst="rect">
            <a:avLst/>
          </a:prstGeom>
          <a:solidFill>
            <a:srgbClr val="415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03;p20">
            <a:extLst>
              <a:ext uri="{FF2B5EF4-FFF2-40B4-BE49-F238E27FC236}">
                <a16:creationId xmlns:a16="http://schemas.microsoft.com/office/drawing/2014/main" id="{E6DD3CA3-E81F-5864-2A4D-462EA1A00268}"/>
              </a:ext>
            </a:extLst>
          </p:cNvPr>
          <p:cNvSpPr txBox="1"/>
          <p:nvPr/>
        </p:nvSpPr>
        <p:spPr>
          <a:xfrm>
            <a:off x="500062" y="5494793"/>
            <a:ext cx="52863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상대기와의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거리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(Range),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각도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(Angle),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그리고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에너지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관리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능력을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AI가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복합적으로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판단하여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전투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숙련도를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산출합니다</a:t>
            </a: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pic>
        <p:nvPicPr>
          <p:cNvPr id="4" name="Picture 2" descr="Fighter Dogfight Visualization">
            <a:extLst>
              <a:ext uri="{FF2B5EF4-FFF2-40B4-BE49-F238E27FC236}">
                <a16:creationId xmlns:a16="http://schemas.microsoft.com/office/drawing/2014/main" id="{F9056E4E-4C9D-700B-E09F-187C9E18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" y="2119312"/>
            <a:ext cx="5035896" cy="30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607</Words>
  <Application>Microsoft Office PowerPoint</Application>
  <PresentationFormat>와이드스크린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Calibri</vt:lpstr>
      <vt:lpstr>Noto Sans KR</vt:lpstr>
      <vt:lpstr>Arial</vt:lpstr>
      <vt:lpstr>Orbitron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8</cp:revision>
  <dcterms:modified xsi:type="dcterms:W3CDTF">2026-05-18T14:16:14Z</dcterms:modified>
</cp:coreProperties>
</file>